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8" r:id="rId3"/>
    <p:sldId id="260"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الثانية</a:t>
            </a:r>
          </a:p>
          <a:p>
            <a:pPr algn="ctr"/>
            <a:r>
              <a:rPr lang="ar-SA" dirty="0"/>
              <a:t>كتابة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Revising Essay</a:t>
            </a:r>
            <a:br>
              <a:rPr lang="ar-SA"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Cohesion</a:t>
            </a:r>
          </a:p>
        </p:txBody>
      </p:sp>
      <p:sp>
        <p:nvSpPr>
          <p:cNvPr id="5" name="Content Placeholder 4">
            <a:extLst>
              <a:ext uri="{FF2B5EF4-FFF2-40B4-BE49-F238E27FC236}">
                <a16:creationId xmlns:a16="http://schemas.microsoft.com/office/drawing/2014/main" id="{88707E2B-74A2-421D-A8E9-7CCD8B2F599A}"/>
              </a:ext>
            </a:extLst>
          </p:cNvPr>
          <p:cNvSpPr>
            <a:spLocks noGrp="1"/>
          </p:cNvSpPr>
          <p:nvPr>
            <p:ph idx="1"/>
          </p:nvPr>
        </p:nvSpPr>
        <p:spPr>
          <a:xfrm>
            <a:off x="677334" y="1399593"/>
            <a:ext cx="8596668" cy="4641770"/>
          </a:xfrm>
        </p:spPr>
        <p:txBody>
          <a:bodyPr>
            <a:normAutofit fontScale="85000" lnSpcReduction="20000"/>
          </a:bodyPr>
          <a:lstStyle/>
          <a:p>
            <a:pPr marL="0" algn="just">
              <a:lnSpc>
                <a:spcPct val="150000"/>
              </a:lnSpc>
              <a:spcBef>
                <a:spcPts val="0"/>
              </a:spcBef>
            </a:pPr>
            <a:r>
              <a:rPr lang="en-US" sz="28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cohesion </a:t>
            </a:r>
            <a:r>
              <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is achieved when sentences are connected and flow together smoothly. An essay without coherence can inhibit a reader’s ability to understand the ideas and main points of the essay. Cohesion allows the reader to move easily throughout the essay from one idea to the next, from one sentence to the next, and from one paragraph to the next writing that does not achieve coherence will certainly fail to communicate the intended message to the reader. Knowledge of what constitutes coherence is particularly important in writing. </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70000"/>
              </a:lnSpc>
            </a:pP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7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845976" y="411779"/>
            <a:ext cx="10730204" cy="801202"/>
          </a:xfrm>
        </p:spPr>
        <p:txBody>
          <a:bodyPr>
            <a:normAutofit/>
          </a:bodyPr>
          <a:lstStyle/>
          <a:p>
            <a:r>
              <a:rPr lang="en-US" b="1" dirty="0"/>
              <a:t>Transitional Expressions </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pPr marL="0" algn="just">
              <a:lnSpc>
                <a:spcPct val="150000"/>
              </a:lnSpc>
              <a:spcBef>
                <a:spcPts val="0"/>
              </a:spcBef>
            </a:pPr>
            <a:r>
              <a:rPr lang="en-US" b="1" dirty="0">
                <a:latin typeface="Times New Roman" panose="02020603050405020304" pitchFamily="18" charset="0"/>
                <a:ea typeface="Calibri" panose="020F0502020204030204" pitchFamily="34" charset="0"/>
                <a:cs typeface="Times New Roman" panose="02020603050405020304" pitchFamily="18" charset="0"/>
              </a:rPr>
              <a:t>Use Transitional Expressions to Link Ideas, Sentences, and Paragraphs</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 examples:</a:t>
            </a:r>
          </a:p>
          <a:p>
            <a:pPr marL="0" algn="just">
              <a:lnSpc>
                <a:spcPct val="150000"/>
              </a:lnSpc>
              <a:spcBef>
                <a:spcPts val="0"/>
              </a:spcBef>
            </a:pPr>
            <a:r>
              <a:rPr lang="en-US" b="1" dirty="0">
                <a:latin typeface="Times New Roman" panose="02020603050405020304" pitchFamily="18" charset="0"/>
                <a:ea typeface="Calibri" panose="020F0502020204030204" pitchFamily="34" charset="0"/>
                <a:cs typeface="Times New Roman" panose="02020603050405020304" pitchFamily="18" charset="0"/>
              </a:rPr>
              <a:t>Use Transitional Expressions to Link Ideas, Sentences, and Paragraphs</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a:t>
            </a:r>
          </a:p>
          <a:p>
            <a:r>
              <a:rPr lang="en-US" dirty="0">
                <a:latin typeface="Times New Roman" panose="02020603050405020304" pitchFamily="18" charset="0"/>
                <a:cs typeface="Times New Roman" panose="02020603050405020304" pitchFamily="18" charset="0"/>
              </a:rPr>
              <a:t>Because</a:t>
            </a:r>
          </a:p>
          <a:p>
            <a:r>
              <a:rPr lang="en-US" dirty="0">
                <a:latin typeface="Times New Roman" panose="02020603050405020304" pitchFamily="18" charset="0"/>
                <a:cs typeface="Times New Roman" panose="02020603050405020304" pitchFamily="18" charset="0"/>
              </a:rPr>
              <a:t>Therefore</a:t>
            </a:r>
          </a:p>
        </p:txBody>
      </p:sp>
    </p:spTree>
    <p:extLst>
      <p:ext uri="{BB962C8B-B14F-4D97-AF65-F5344CB8AC3E}">
        <p14:creationId xmlns:p14="http://schemas.microsoft.com/office/powerpoint/2010/main" val="90965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B0D1-B163-4405-A4A5-AF739D1796B0}"/>
              </a:ext>
            </a:extLst>
          </p:cNvPr>
          <p:cNvSpPr>
            <a:spLocks noGrp="1"/>
          </p:cNvSpPr>
          <p:nvPr>
            <p:ph type="title"/>
          </p:nvPr>
        </p:nvSpPr>
        <p:spPr>
          <a:xfrm>
            <a:off x="755780" y="280436"/>
            <a:ext cx="11073881" cy="782540"/>
          </a:xfrm>
        </p:spPr>
        <p:txBody>
          <a:bodyPr>
            <a:normAutofit/>
          </a:bodyPr>
          <a:lstStyle/>
          <a:p>
            <a:r>
              <a:rPr lang="en-US" sz="2400" b="1" dirty="0">
                <a:latin typeface="Times New Roman" panose="02020603050405020304" pitchFamily="18" charset="0"/>
                <a:ea typeface="Calibri" panose="020F0502020204030204" pitchFamily="34" charset="0"/>
              </a:rPr>
              <a:t>Use Synonyms to Link Ideas </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marL="0" marR="0" algn="just">
              <a:lnSpc>
                <a:spcPct val="150000"/>
              </a:lnSpc>
              <a:spcBef>
                <a:spcPts val="0"/>
              </a:spcBef>
              <a:spcAft>
                <a:spcPts val="800"/>
              </a:spcAft>
            </a:pPr>
            <a:r>
              <a:rPr lang="en-US" sz="2000" dirty="0">
                <a:latin typeface="Times New Roman" panose="02020603050405020304" pitchFamily="18" charset="0"/>
                <a:cs typeface="Times New Roman" panose="02020603050405020304" pitchFamily="18" charset="0"/>
              </a:rPr>
              <a:t>Synonyms are two words with same meaning.</a:t>
            </a:r>
          </a:p>
          <a:p>
            <a:pPr marL="0" marR="0" algn="just">
              <a:lnSpc>
                <a:spcPct val="150000"/>
              </a:lnSpc>
              <a:spcBef>
                <a:spcPts val="0"/>
              </a:spcBef>
              <a:spcAft>
                <a:spcPts val="800"/>
              </a:spcAft>
            </a:pPr>
            <a:r>
              <a:rPr lang="en-US" sz="2000" dirty="0">
                <a:latin typeface="Times New Roman" panose="02020603050405020304" pitchFamily="18" charset="0"/>
                <a:cs typeface="Times New Roman" panose="02020603050405020304" pitchFamily="18" charset="0"/>
              </a:rPr>
              <a:t>For examples:</a:t>
            </a:r>
          </a:p>
          <a:p>
            <a:pPr marL="0" marR="0" algn="just">
              <a:lnSpc>
                <a:spcPct val="150000"/>
              </a:lnSpc>
              <a:spcBef>
                <a:spcPts val="0"/>
              </a:spcBef>
              <a:spcAft>
                <a:spcPts val="800"/>
              </a:spcAft>
            </a:pPr>
            <a:r>
              <a:rPr lang="en-US" sz="2000" dirty="0">
                <a:latin typeface="Times New Roman" panose="02020603050405020304" pitchFamily="18" charset="0"/>
                <a:cs typeface="Times New Roman" panose="02020603050405020304" pitchFamily="18" charset="0"/>
              </a:rPr>
              <a:t>House and home</a:t>
            </a:r>
          </a:p>
          <a:p>
            <a:pPr marL="0" marR="0" algn="just">
              <a:lnSpc>
                <a:spcPct val="150000"/>
              </a:lnSpc>
              <a:spcBef>
                <a:spcPts val="0"/>
              </a:spcBef>
              <a:spcAft>
                <a:spcPts val="800"/>
              </a:spcAft>
            </a:pPr>
            <a:r>
              <a:rPr lang="en-US" sz="2000" dirty="0">
                <a:latin typeface="Times New Roman" panose="02020603050405020304" pitchFamily="18" charset="0"/>
                <a:cs typeface="Times New Roman" panose="02020603050405020304" pitchFamily="18" charset="0"/>
              </a:rPr>
              <a:t>Big and Huge</a:t>
            </a:r>
          </a:p>
        </p:txBody>
      </p:sp>
    </p:spTree>
    <p:extLst>
      <p:ext uri="{BB962C8B-B14F-4D97-AF65-F5344CB8AC3E}">
        <p14:creationId xmlns:p14="http://schemas.microsoft.com/office/powerpoint/2010/main" val="260914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15BF-E804-4D34-ADCF-38456F377518}"/>
              </a:ext>
            </a:extLst>
          </p:cNvPr>
          <p:cNvSpPr>
            <a:spLocks noGrp="1"/>
          </p:cNvSpPr>
          <p:nvPr>
            <p:ph type="title"/>
          </p:nvPr>
        </p:nvSpPr>
        <p:spPr>
          <a:xfrm>
            <a:off x="677334" y="609600"/>
            <a:ext cx="8596668" cy="799322"/>
          </a:xfrm>
        </p:spPr>
        <p:txBody>
          <a:bodyPr>
            <a:normAutofit/>
          </a:bodyPr>
          <a:lstStyle/>
          <a:p>
            <a:r>
              <a:rPr lang="en-US" sz="2800" b="1" dirty="0">
                <a:latin typeface="Times New Roman" panose="02020603050405020304" pitchFamily="18" charset="0"/>
                <a:ea typeface="Times New Roman" panose="02020603050405020304" pitchFamily="18" charset="0"/>
              </a:rPr>
              <a:t>Coherence</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5802274-C9C9-426D-85F0-218BC80BDA01}"/>
              </a:ext>
            </a:extLst>
          </p:cNvPr>
          <p:cNvSpPr>
            <a:spLocks noGrp="1"/>
          </p:cNvSpPr>
          <p:nvPr>
            <p:ph idx="1"/>
          </p:nvPr>
        </p:nvSpPr>
        <p:spPr>
          <a:xfrm>
            <a:off x="677334" y="1259633"/>
            <a:ext cx="8596668" cy="4781729"/>
          </a:xfrm>
        </p:spPr>
        <p:txBody>
          <a:bodyPr>
            <a:normAutofit/>
          </a:bodyPr>
          <a:lstStyle/>
          <a:p>
            <a:endParaRPr lang="en-US" dirty="0"/>
          </a:p>
          <a:p>
            <a:pPr algn="just">
              <a:lnSpc>
                <a:spcPct val="150000"/>
              </a:lnSpc>
            </a:pPr>
            <a:r>
              <a:rPr lang="en-US" b="1" dirty="0">
                <a:latin typeface="Times New Roman" panose="02020603050405020304" pitchFamily="18" charset="0"/>
                <a:ea typeface="Times New Roman" panose="02020603050405020304" pitchFamily="18" charset="0"/>
              </a:rPr>
              <a:t> Coherence </a:t>
            </a:r>
            <a:r>
              <a:rPr lang="en-US" dirty="0">
                <a:latin typeface="Times New Roman" panose="02020603050405020304" pitchFamily="18" charset="0"/>
                <a:ea typeface="Times New Roman" panose="02020603050405020304" pitchFamily="18" charset="0"/>
              </a:rPr>
              <a:t>is also a very important aspect of academic writing, because it immediately affects the tone of your writing. Although some instructors may say that you will not lose points because of grammatical errors in your paper, you may lose points if the tone of your writing is sloppy or too casual (a diary-type of writing or choppy sentences will make the tone of your writing too casual for academic writing). </a:t>
            </a:r>
            <a:endParaRPr lang="en-US" dirty="0"/>
          </a:p>
        </p:txBody>
      </p:sp>
    </p:spTree>
    <p:extLst>
      <p:ext uri="{BB962C8B-B14F-4D97-AF65-F5344CB8AC3E}">
        <p14:creationId xmlns:p14="http://schemas.microsoft.com/office/powerpoint/2010/main" val="25087253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237</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Trebuchet MS</vt:lpstr>
      <vt:lpstr>Wingdings 3</vt:lpstr>
      <vt:lpstr>Facet</vt:lpstr>
      <vt:lpstr>PowerPoint Presentation</vt:lpstr>
      <vt:lpstr>Revising Essay Cohesion</vt:lpstr>
      <vt:lpstr>Transitional Expressions </vt:lpstr>
      <vt:lpstr>Use Synonyms to Link Ideas </vt:lpstr>
      <vt:lpstr>Coherence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11</cp:revision>
  <dcterms:created xsi:type="dcterms:W3CDTF">2020-03-18T12:46:15Z</dcterms:created>
  <dcterms:modified xsi:type="dcterms:W3CDTF">2020-03-19T14:09:06Z</dcterms:modified>
</cp:coreProperties>
</file>